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61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0" y="3279405"/>
              <a:ext cx="3005065" cy="279471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6B2F5E-345F-45B5-898A-0D40C74AA18D}"/>
              </a:ext>
            </a:extLst>
          </p:cNvPr>
          <p:cNvSpPr txBox="1"/>
          <p:nvPr/>
        </p:nvSpPr>
        <p:spPr>
          <a:xfrm>
            <a:off x="11887200" y="837474"/>
            <a:ext cx="56774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From the analysis done, The number of unique categories is 16.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category with highest total score is 68624 which is Animals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category with the lowest total score is 45751 which is Public speaking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unique reaction types are: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Disgust,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Dislike,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Scared,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Interested,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Peeking,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Cherish,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Hate,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Indifferent,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Super Love,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Worried,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Like,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Heart,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Want,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Intrigued,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Love,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Adore.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B6A3BB-FD32-424A-B8B8-09D8CF31F224}"/>
              </a:ext>
            </a:extLst>
          </p:cNvPr>
          <p:cNvSpPr txBox="1"/>
          <p:nvPr/>
        </p:nvSpPr>
        <p:spPr>
          <a:xfrm>
            <a:off x="8700899" y="2460207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 to adapt quickly to it’s global scale.</a:t>
            </a:r>
          </a:p>
          <a:p>
            <a:r>
              <a:rPr lang="en-US" sz="3200" dirty="0"/>
              <a:t>Accenture has begun a 3 month POC focusing on these tasks: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D5F9CC-F11B-4E29-B479-DDC79696E731}"/>
              </a:ext>
            </a:extLst>
          </p:cNvPr>
          <p:cNvSpPr txBox="1"/>
          <p:nvPr/>
        </p:nvSpPr>
        <p:spPr>
          <a:xfrm>
            <a:off x="2362200" y="5012106"/>
            <a:ext cx="68558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6C3E-A680-42F5-9443-2CB00B89C91B}"/>
              </a:ext>
            </a:extLst>
          </p:cNvPr>
          <p:cNvSpPr txBox="1"/>
          <p:nvPr/>
        </p:nvSpPr>
        <p:spPr>
          <a:xfrm>
            <a:off x="14293092" y="1419900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Andrew Fleming</a:t>
            </a:r>
          </a:p>
          <a:p>
            <a:pPr algn="ctr"/>
            <a:r>
              <a:rPr lang="en-US" sz="2800" dirty="0"/>
              <a:t>Chief Technical Architect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DBC73D-4537-4090-A674-E01DBF8E8FF8}"/>
              </a:ext>
            </a:extLst>
          </p:cNvPr>
          <p:cNvSpPr txBox="1"/>
          <p:nvPr/>
        </p:nvSpPr>
        <p:spPr>
          <a:xfrm>
            <a:off x="14293092" y="4740448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pPr algn="ctr"/>
            <a:r>
              <a:rPr lang="en-US" sz="2800" dirty="0"/>
              <a:t>Senior Principle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F9F55E-4C14-447E-9899-83AF82F69276}"/>
              </a:ext>
            </a:extLst>
          </p:cNvPr>
          <p:cNvSpPr txBox="1"/>
          <p:nvPr/>
        </p:nvSpPr>
        <p:spPr>
          <a:xfrm>
            <a:off x="14293092" y="7724812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Adepegba David</a:t>
            </a:r>
          </a:p>
          <a:p>
            <a:pPr algn="ctr"/>
            <a:r>
              <a:rPr lang="en-US" sz="2800" dirty="0"/>
              <a:t>Data Analyst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211928-BFA4-496F-8C64-DE618F8900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7518" r="9416" b="5858"/>
          <a:stretch/>
        </p:blipFill>
        <p:spPr>
          <a:xfrm>
            <a:off x="11587577" y="6935626"/>
            <a:ext cx="1835209" cy="1892615"/>
          </a:xfrm>
          <a:prstGeom prst="rect">
            <a:avLst/>
          </a:prstGeom>
        </p:spPr>
      </p:pic>
      <p:sp>
        <p:nvSpPr>
          <p:cNvPr id="30" name="Freeform 30"/>
          <p:cNvSpPr/>
          <p:nvPr/>
        </p:nvSpPr>
        <p:spPr>
          <a:xfrm>
            <a:off x="11443639" y="6953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AEA39E-E165-40B0-9F82-F95E3636C7E2}"/>
              </a:ext>
            </a:extLst>
          </p:cNvPr>
          <p:cNvSpPr txBox="1"/>
          <p:nvPr/>
        </p:nvSpPr>
        <p:spPr>
          <a:xfrm>
            <a:off x="4501431" y="1596066"/>
            <a:ext cx="57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18CE57-AFB2-42E9-8889-264DEE8BC2D9}"/>
              </a:ext>
            </a:extLst>
          </p:cNvPr>
          <p:cNvSpPr txBox="1"/>
          <p:nvPr/>
        </p:nvSpPr>
        <p:spPr>
          <a:xfrm>
            <a:off x="5926211" y="3062753"/>
            <a:ext cx="57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A4E69-20FB-43A6-8BBE-805B818FB665}"/>
              </a:ext>
            </a:extLst>
          </p:cNvPr>
          <p:cNvSpPr txBox="1"/>
          <p:nvPr/>
        </p:nvSpPr>
        <p:spPr>
          <a:xfrm>
            <a:off x="7866152" y="4562150"/>
            <a:ext cx="57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FE6FE-77A6-48DB-A558-FEE033237E0E}"/>
              </a:ext>
            </a:extLst>
          </p:cNvPr>
          <p:cNvSpPr txBox="1"/>
          <p:nvPr/>
        </p:nvSpPr>
        <p:spPr>
          <a:xfrm>
            <a:off x="9941174" y="6102080"/>
            <a:ext cx="57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B641F4-DC81-4A86-9055-A196711111B8}"/>
              </a:ext>
            </a:extLst>
          </p:cNvPr>
          <p:cNvSpPr txBox="1"/>
          <p:nvPr/>
        </p:nvSpPr>
        <p:spPr>
          <a:xfrm>
            <a:off x="11545540" y="7910555"/>
            <a:ext cx="57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8FE64-13C7-42E3-8C86-4BB985EA4EA4}"/>
              </a:ext>
            </a:extLst>
          </p:cNvPr>
          <p:cNvSpPr txBox="1"/>
          <p:nvPr/>
        </p:nvSpPr>
        <p:spPr>
          <a:xfrm>
            <a:off x="2438400" y="2539957"/>
            <a:ext cx="1463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number of unique categories is 16. namely: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Studying,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Healthy, Eating,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Technology,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Food,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Cooking,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Dogs,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Soccer,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Public Speaking,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Science,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Tennis,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Travel,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Fitness,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Veganism,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Animals,</a:t>
            </a:r>
            <a:r>
              <a:rPr lang="en-US" sz="3200" dirty="0"/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Culture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 2020, August has the highest number of post which is 1945 and the lowest is 808 in June.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 2021, June has the lowest number of reaction which is 1028 and the highest is1954 in May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12EE140-ABE6-40AC-BF74-C6E4E820AA20}"/>
              </a:ext>
            </a:extLst>
          </p:cNvPr>
          <p:cNvSpPr txBox="1"/>
          <p:nvPr/>
        </p:nvSpPr>
        <p:spPr>
          <a:xfrm>
            <a:off x="3581400" y="2247901"/>
            <a:ext cx="1341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number of reaction to the most popular category</a:t>
            </a:r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362CE5E6-F0E1-4BFB-9DFF-C154A2F9C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9071"/>
              </p:ext>
            </p:extLst>
          </p:nvPr>
        </p:nvGraphicFramePr>
        <p:xfrm>
          <a:off x="4080070" y="2832676"/>
          <a:ext cx="10626530" cy="642562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313265">
                  <a:extLst>
                    <a:ext uri="{9D8B030D-6E8A-4147-A177-3AD203B41FA5}">
                      <a16:colId xmlns:a16="http://schemas.microsoft.com/office/drawing/2014/main" val="1815547077"/>
                    </a:ext>
                  </a:extLst>
                </a:gridCol>
                <a:gridCol w="5313265">
                  <a:extLst>
                    <a:ext uri="{9D8B030D-6E8A-4147-A177-3AD203B41FA5}">
                      <a16:colId xmlns:a16="http://schemas.microsoft.com/office/drawing/2014/main" val="1363349542"/>
                    </a:ext>
                  </a:extLst>
                </a:gridCol>
              </a:tblGrid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TOTAL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05196"/>
                  </a:ext>
                </a:extLst>
              </a:tr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Animals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68,624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96591"/>
                  </a:ext>
                </a:extLst>
              </a:tr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65,405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98818"/>
                  </a:ext>
                </a:extLst>
              </a:tr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Healthy 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63,138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51785"/>
                  </a:ext>
                </a:extLst>
              </a:tr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63,035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93191"/>
                  </a:ext>
                </a:extLst>
              </a:tr>
              <a:tr h="1070937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61,598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915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853DDCE-6905-49DF-9246-BD84333F034F}"/>
              </a:ext>
            </a:extLst>
          </p:cNvPr>
          <p:cNvSpPr txBox="1"/>
          <p:nvPr/>
        </p:nvSpPr>
        <p:spPr>
          <a:xfrm>
            <a:off x="4524919" y="1028700"/>
            <a:ext cx="1178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Graphical Representation of most popular category per to score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5EA785-E46C-4629-BB22-C7E62B1B2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859" y="1630836"/>
            <a:ext cx="13498642" cy="75255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362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David Adepegba</cp:lastModifiedBy>
  <cp:revision>25</cp:revision>
  <dcterms:created xsi:type="dcterms:W3CDTF">2006-08-16T00:00:00Z</dcterms:created>
  <dcterms:modified xsi:type="dcterms:W3CDTF">2024-06-23T13:22:04Z</dcterms:modified>
  <dc:identifier>DAEhDyfaYKE</dc:identifier>
</cp:coreProperties>
</file>